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70" r:id="rId12"/>
    <p:sldId id="265" r:id="rId13"/>
    <p:sldId id="266" r:id="rId14"/>
    <p:sldId id="271" r:id="rId15"/>
    <p:sldId id="274" r:id="rId16"/>
    <p:sldId id="267" r:id="rId17"/>
    <p:sldId id="272" r:id="rId18"/>
    <p:sldId id="269" r:id="rId19"/>
    <p:sldId id="268" r:id="rId20"/>
    <p:sldId id="273"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28731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19626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56534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6818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36587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61588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50239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48454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4668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218623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BC9CB-362B-4592-B860-5892CC740C30}" type="datetimeFigureOut">
              <a:rPr lang="en-AU" smtClean="0"/>
              <a:t>21/01/2024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70B4C85-42C6-4823-8A38-94EB77FCA4AE}" type="slidenum">
              <a:rPr lang="en-AU" smtClean="0"/>
              <a:t>‹#›</a:t>
            </a:fld>
            <a:endParaRPr lang="en-AU" dirty="0"/>
          </a:p>
        </p:txBody>
      </p:sp>
    </p:spTree>
    <p:extLst>
      <p:ext uri="{BB962C8B-B14F-4D97-AF65-F5344CB8AC3E}">
        <p14:creationId xmlns:p14="http://schemas.microsoft.com/office/powerpoint/2010/main" val="180029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BC9CB-362B-4592-B860-5892CC740C30}" type="datetimeFigureOut">
              <a:rPr lang="en-AU" smtClean="0"/>
              <a:t>21/01/2024</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B4C85-42C6-4823-8A38-94EB77FCA4AE}" type="slidenum">
              <a:rPr lang="en-AU" smtClean="0"/>
              <a:t>‹#›</a:t>
            </a:fld>
            <a:endParaRPr lang="en-AU" dirty="0"/>
          </a:p>
        </p:txBody>
      </p:sp>
    </p:spTree>
    <p:extLst>
      <p:ext uri="{BB962C8B-B14F-4D97-AF65-F5344CB8AC3E}">
        <p14:creationId xmlns:p14="http://schemas.microsoft.com/office/powerpoint/2010/main" val="323151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 y="258889"/>
            <a:ext cx="11271504" cy="6340222"/>
          </a:xfrm>
          <a:prstGeom prst="rect">
            <a:avLst/>
          </a:prstGeom>
        </p:spPr>
      </p:pic>
    </p:spTree>
    <p:extLst>
      <p:ext uri="{BB962C8B-B14F-4D97-AF65-F5344CB8AC3E}">
        <p14:creationId xmlns:p14="http://schemas.microsoft.com/office/powerpoint/2010/main" val="2129792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What is a Christian?</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4" name="Content Placeholder 3"/>
          <p:cNvSpPr>
            <a:spLocks noGrp="1"/>
          </p:cNvSpPr>
          <p:nvPr>
            <p:ph idx="1"/>
          </p:nvPr>
        </p:nvSpPr>
        <p:spPr/>
        <p:txBody>
          <a:bodyPr>
            <a:normAutofit/>
          </a:bodyPr>
          <a:lstStyle/>
          <a:p>
            <a:r>
              <a:rPr lang="en-AU" dirty="0"/>
              <a:t>A Christian is someone who </a:t>
            </a:r>
            <a:r>
              <a:rPr lang="en-AU" b="1" dirty="0">
                <a:solidFill>
                  <a:srgbClr val="FF0000"/>
                </a:solidFill>
              </a:rPr>
              <a:t>believes</a:t>
            </a:r>
            <a:r>
              <a:rPr lang="en-AU" dirty="0"/>
              <a:t> in Jesus Christ and follows </a:t>
            </a:r>
            <a:r>
              <a:rPr lang="en-AU" dirty="0" smtClean="0"/>
              <a:t>His </a:t>
            </a:r>
            <a:r>
              <a:rPr lang="en-AU" dirty="0"/>
              <a:t>teachings. The Bible says ‘If anyone is in Christ, there is a new creation. The old has gone, the new has come</a:t>
            </a:r>
            <a:r>
              <a:rPr lang="en-AU" dirty="0" smtClean="0"/>
              <a:t>.’</a:t>
            </a:r>
            <a:endParaRPr lang="en-AU" dirty="0"/>
          </a:p>
          <a:p>
            <a:r>
              <a:rPr lang="en-AU" dirty="0" smtClean="0"/>
              <a:t>In </a:t>
            </a:r>
            <a:r>
              <a:rPr lang="en-AU" dirty="0"/>
              <a:t>becoming a Christian, a person has changed the direction of their life. Instead of following their own desires and ambitions, they have said ‘sorry’ to </a:t>
            </a:r>
            <a:r>
              <a:rPr lang="en-AU" dirty="0" smtClean="0"/>
              <a:t>God. As </a:t>
            </a:r>
            <a:r>
              <a:rPr lang="en-AU" dirty="0"/>
              <a:t>a result they have a </a:t>
            </a:r>
            <a:r>
              <a:rPr lang="en-AU" b="1" dirty="0">
                <a:solidFill>
                  <a:srgbClr val="FF0000"/>
                </a:solidFill>
              </a:rPr>
              <a:t>relationship</a:t>
            </a:r>
            <a:r>
              <a:rPr lang="en-AU" dirty="0"/>
              <a:t> with God which will continue forever.</a:t>
            </a:r>
          </a:p>
          <a:p>
            <a:r>
              <a:rPr lang="en-AU" dirty="0" smtClean="0"/>
              <a:t>Through faith and out of God’s grace</a:t>
            </a:r>
            <a:br>
              <a:rPr lang="en-AU" dirty="0" smtClean="0"/>
            </a:br>
            <a:r>
              <a:rPr lang="en-AU" dirty="0" smtClean="0"/>
              <a:t>a Christian is </a:t>
            </a:r>
            <a:r>
              <a:rPr lang="en-AU" b="1" dirty="0" smtClean="0">
                <a:solidFill>
                  <a:srgbClr val="FF0000"/>
                </a:solidFill>
              </a:rPr>
              <a:t>saved</a:t>
            </a:r>
            <a:r>
              <a:rPr lang="en-AU" dirty="0" smtClean="0"/>
              <a:t> from the penalty</a:t>
            </a:r>
            <a:br>
              <a:rPr lang="en-AU" dirty="0" smtClean="0"/>
            </a:br>
            <a:r>
              <a:rPr lang="en-AU" dirty="0" smtClean="0"/>
              <a:t>of Sin. </a:t>
            </a:r>
            <a:endParaRPr lang="en-AU" dirty="0"/>
          </a:p>
        </p:txBody>
      </p:sp>
    </p:spTree>
    <p:extLst>
      <p:ext uri="{BB962C8B-B14F-4D97-AF65-F5344CB8AC3E}">
        <p14:creationId xmlns:p14="http://schemas.microsoft.com/office/powerpoint/2010/main" val="47865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i="1" dirty="0" smtClean="0"/>
              <a:t>Devotion results from the </a:t>
            </a:r>
            <a:r>
              <a:rPr lang="en-AU" i="1" dirty="0" smtClean="0"/>
              <a:t>natural outpouring </a:t>
            </a:r>
            <a:r>
              <a:rPr lang="en-AU" i="1" dirty="0" smtClean="0"/>
              <a:t>of gratitude to God for His gift of Life to us</a:t>
            </a:r>
            <a:endParaRPr lang="en-AU" i="1" dirty="0"/>
          </a:p>
        </p:txBody>
      </p:sp>
      <p:pic>
        <p:nvPicPr>
          <p:cNvPr id="1026" name="Picture 2" descr="David, A Man of Wholehearted Devotion to God - Maryann 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395" y="1825625"/>
            <a:ext cx="8755200" cy="46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67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avid, A Man of Wholehearted Devotion to God - Maryann Ward"/>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182" y="329184"/>
            <a:ext cx="11835636" cy="62292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38200" y="1569593"/>
            <a:ext cx="10515600" cy="4351338"/>
          </a:xfrm>
        </p:spPr>
        <p:txBody>
          <a:bodyPr>
            <a:normAutofit/>
          </a:bodyPr>
          <a:lstStyle/>
          <a:p>
            <a:pPr marL="0" indent="0" algn="ctr">
              <a:spcBef>
                <a:spcPts val="3000"/>
              </a:spcBef>
              <a:buNone/>
            </a:pPr>
            <a:endParaRPr lang="en-AU" sz="3600" i="1" dirty="0" smtClean="0"/>
          </a:p>
          <a:p>
            <a:pPr marL="0" indent="0" algn="ctr">
              <a:spcBef>
                <a:spcPts val="3000"/>
              </a:spcBef>
              <a:buNone/>
            </a:pPr>
            <a:r>
              <a:rPr lang="en-AU" sz="3600" i="1" dirty="0" smtClean="0"/>
              <a:t>Out </a:t>
            </a:r>
            <a:r>
              <a:rPr lang="en-AU" sz="3600" i="1" dirty="0"/>
              <a:t>of love and gratitude, we express our </a:t>
            </a:r>
            <a:r>
              <a:rPr lang="en-AU" sz="3600" i="1" dirty="0" smtClean="0"/>
              <a:t>devotion (dedication) </a:t>
            </a:r>
            <a:r>
              <a:rPr lang="en-AU" sz="3600" i="1" dirty="0"/>
              <a:t>to Him through three </a:t>
            </a:r>
            <a:r>
              <a:rPr lang="en-AU" sz="3600" i="1" dirty="0" smtClean="0"/>
              <a:t>things: </a:t>
            </a:r>
            <a:r>
              <a:rPr lang="en-AU" sz="3600" i="1" dirty="0" smtClean="0"/>
              <a:t>a </a:t>
            </a:r>
            <a:r>
              <a:rPr lang="en-AU" sz="3600" i="1" dirty="0"/>
              <a:t>passion to </a:t>
            </a:r>
            <a:r>
              <a:rPr lang="en-AU" sz="3600" i="1" dirty="0">
                <a:solidFill>
                  <a:srgbClr val="FF0000"/>
                </a:solidFill>
              </a:rPr>
              <a:t>obey</a:t>
            </a:r>
            <a:r>
              <a:rPr lang="en-AU" sz="3600" i="1" dirty="0"/>
              <a:t>, a spirit of </a:t>
            </a:r>
            <a:r>
              <a:rPr lang="en-AU" sz="3600" i="1" dirty="0">
                <a:solidFill>
                  <a:srgbClr val="FF0000"/>
                </a:solidFill>
              </a:rPr>
              <a:t>humility</a:t>
            </a:r>
            <a:r>
              <a:rPr lang="en-AU" sz="3600" i="1" dirty="0"/>
              <a:t>, and a </a:t>
            </a:r>
            <a:r>
              <a:rPr lang="en-AU" sz="3600" i="1" dirty="0" smtClean="0">
                <a:solidFill>
                  <a:srgbClr val="FF0000"/>
                </a:solidFill>
              </a:rPr>
              <a:t>servant’s heart</a:t>
            </a:r>
            <a:r>
              <a:rPr lang="en-AU" sz="3600" i="1" dirty="0"/>
              <a:t>.</a:t>
            </a:r>
          </a:p>
        </p:txBody>
      </p:sp>
    </p:spTree>
    <p:extLst>
      <p:ext uri="{BB962C8B-B14F-4D97-AF65-F5344CB8AC3E}">
        <p14:creationId xmlns:p14="http://schemas.microsoft.com/office/powerpoint/2010/main" val="175695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Mary’s passion to </a:t>
            </a:r>
            <a:r>
              <a:rPr lang="en-AU" b="1" dirty="0" smtClean="0">
                <a:solidFill>
                  <a:srgbClr val="FF0000"/>
                </a:solidFill>
              </a:rPr>
              <a:t>Obey</a:t>
            </a:r>
            <a:endParaRPr lang="en-AU" b="1" dirty="0">
              <a:solidFill>
                <a:srgbClr val="FF000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lstStyle/>
          <a:p>
            <a:r>
              <a:rPr lang="en-AU" dirty="0" smtClean="0"/>
              <a:t>Her obedience shown clearly by the immediacy in which she responded to Jesus’ request to tell the others.</a:t>
            </a:r>
          </a:p>
          <a:p>
            <a:pPr marL="0" indent="0">
              <a:buNone/>
            </a:pPr>
            <a:endParaRPr lang="en-AU" dirty="0"/>
          </a:p>
          <a:p>
            <a:pPr marL="0" indent="0" algn="ctr">
              <a:buNone/>
            </a:pPr>
            <a:r>
              <a:rPr lang="en-AU" dirty="0" smtClean="0"/>
              <a:t>Obedience here means far more than the act of following direction – doing what you are told</a:t>
            </a:r>
          </a:p>
        </p:txBody>
      </p:sp>
    </p:spTree>
    <p:extLst>
      <p:ext uri="{BB962C8B-B14F-4D97-AF65-F5344CB8AC3E}">
        <p14:creationId xmlns:p14="http://schemas.microsoft.com/office/powerpoint/2010/main" val="146445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Mary’s passion to </a:t>
            </a:r>
            <a:r>
              <a:rPr lang="en-AU" b="1" dirty="0" smtClean="0">
                <a:solidFill>
                  <a:srgbClr val="FF0000"/>
                </a:solidFill>
              </a:rPr>
              <a:t>Obey </a:t>
            </a:r>
            <a:r>
              <a:rPr lang="en-AU" dirty="0" smtClean="0"/>
              <a:t>– was out of love</a:t>
            </a:r>
            <a:endParaRPr lang="en-AU" dirty="0">
              <a:solidFill>
                <a:srgbClr val="FF000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a:xfrm>
            <a:off x="838200" y="1725041"/>
            <a:ext cx="10515600" cy="4351338"/>
          </a:xfrm>
        </p:spPr>
        <p:txBody>
          <a:bodyPr/>
          <a:lstStyle/>
          <a:p>
            <a:pPr marL="0" indent="0">
              <a:buNone/>
            </a:pPr>
            <a:r>
              <a:rPr lang="en-AU" dirty="0" smtClean="0"/>
              <a:t>C.S</a:t>
            </a:r>
            <a:r>
              <a:rPr lang="en-AU" dirty="0"/>
              <a:t>. Lewis said, “Obedience is the key that opens every door.” </a:t>
            </a:r>
            <a:endParaRPr lang="en-AU" dirty="0" smtClean="0"/>
          </a:p>
          <a:p>
            <a:pPr marL="0" indent="0">
              <a:buNone/>
            </a:pPr>
            <a:r>
              <a:rPr lang="en-AU" dirty="0" smtClean="0"/>
              <a:t>But </a:t>
            </a:r>
            <a:r>
              <a:rPr lang="en-AU" dirty="0"/>
              <a:t>how do we obey without falling into legalism? </a:t>
            </a:r>
            <a:r>
              <a:rPr lang="en-AU" dirty="0" smtClean="0"/>
              <a:t>Through love.</a:t>
            </a:r>
          </a:p>
          <a:p>
            <a:pPr marL="0" indent="0" algn="ctr">
              <a:buNone/>
            </a:pPr>
            <a:endParaRPr lang="en-AU" i="1" dirty="0" smtClean="0"/>
          </a:p>
          <a:p>
            <a:pPr marL="0" indent="0" algn="ctr">
              <a:buNone/>
            </a:pPr>
            <a:r>
              <a:rPr lang="en-AU" i="1" dirty="0" smtClean="0"/>
              <a:t>“</a:t>
            </a:r>
            <a:r>
              <a:rPr lang="en-AU" i="1" dirty="0"/>
              <a:t>If you love me, you will keep my commandments” (John 14:15). </a:t>
            </a:r>
            <a:endParaRPr lang="en-AU" i="1" dirty="0" smtClean="0"/>
          </a:p>
          <a:p>
            <a:pPr marL="0" indent="0">
              <a:buNone/>
            </a:pPr>
            <a:endParaRPr lang="en-AU" dirty="0" smtClean="0"/>
          </a:p>
          <a:p>
            <a:pPr marL="0" indent="0">
              <a:buNone/>
            </a:pPr>
            <a:r>
              <a:rPr lang="en-AU" dirty="0" smtClean="0"/>
              <a:t>Just </a:t>
            </a:r>
            <a:r>
              <a:rPr lang="en-AU" dirty="0"/>
              <a:t>as Jesus’ love for the Father was expressed in his obedience, so our love for Jesus is expressed in our obedience </a:t>
            </a:r>
            <a:r>
              <a:rPr lang="en-AU" dirty="0" smtClean="0"/>
              <a:t>(15:9-10</a:t>
            </a:r>
            <a:r>
              <a:rPr lang="en-AU" dirty="0"/>
              <a:t>).</a:t>
            </a:r>
            <a:endParaRPr lang="en-AU" dirty="0" smtClean="0"/>
          </a:p>
          <a:p>
            <a:endParaRPr lang="en-AU" dirty="0"/>
          </a:p>
        </p:txBody>
      </p:sp>
    </p:spTree>
    <p:extLst>
      <p:ext uri="{BB962C8B-B14F-4D97-AF65-F5344CB8AC3E}">
        <p14:creationId xmlns:p14="http://schemas.microsoft.com/office/powerpoint/2010/main" val="103924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normAutofit/>
          </a:bodyPr>
          <a:lstStyle/>
          <a:p>
            <a:pPr marL="0" indent="0" algn="ctr">
              <a:buNone/>
            </a:pPr>
            <a:r>
              <a:rPr lang="en-AU" sz="3600" dirty="0" smtClean="0"/>
              <a:t>What and who do you obey?</a:t>
            </a:r>
          </a:p>
          <a:p>
            <a:pPr marL="0" indent="0" algn="ctr">
              <a:buNone/>
            </a:pPr>
            <a:endParaRPr lang="en-AU" sz="3600" dirty="0"/>
          </a:p>
          <a:p>
            <a:pPr marL="0" indent="0" algn="ctr">
              <a:buNone/>
            </a:pPr>
            <a:r>
              <a:rPr lang="en-AU" sz="3600" dirty="0" smtClean="0"/>
              <a:t>Is your obedience to God done in love or </a:t>
            </a:r>
            <a:br>
              <a:rPr lang="en-AU" sz="3600" dirty="0" smtClean="0"/>
            </a:br>
            <a:r>
              <a:rPr lang="en-AU" sz="3600" dirty="0" smtClean="0"/>
              <a:t>because you feel that you must?</a:t>
            </a:r>
          </a:p>
        </p:txBody>
      </p:sp>
    </p:spTree>
    <p:extLst>
      <p:ext uri="{BB962C8B-B14F-4D97-AF65-F5344CB8AC3E}">
        <p14:creationId xmlns:p14="http://schemas.microsoft.com/office/powerpoint/2010/main" val="3366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Mary’s spirit of </a:t>
            </a:r>
            <a:r>
              <a:rPr lang="en-AU" b="1" dirty="0" smtClean="0">
                <a:solidFill>
                  <a:srgbClr val="FF0000"/>
                </a:solidFill>
              </a:rPr>
              <a:t>Humility</a:t>
            </a:r>
            <a:endParaRPr lang="en-AU" b="1" dirty="0">
              <a:solidFill>
                <a:srgbClr val="FF000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normAutofit/>
          </a:bodyPr>
          <a:lstStyle/>
          <a:p>
            <a:pPr marL="0" indent="0" algn="ctr">
              <a:buNone/>
            </a:pPr>
            <a:r>
              <a:rPr lang="en-AU" i="1" dirty="0"/>
              <a:t>The dictionary defines humility as modesty, lacking </a:t>
            </a:r>
            <a:r>
              <a:rPr lang="en-AU" i="1" dirty="0" smtClean="0"/>
              <a:t>pretence, </a:t>
            </a:r>
            <a:r>
              <a:rPr lang="en-AU" i="1" dirty="0"/>
              <a:t>not believing that you are superior to others. An ancillary definition includes: "Having a lowly opinion of oneself, meekness". </a:t>
            </a:r>
            <a:endParaRPr lang="en-AU" i="1" dirty="0" smtClean="0"/>
          </a:p>
          <a:p>
            <a:pPr marL="0" indent="0" algn="ctr">
              <a:buNone/>
            </a:pPr>
            <a:endParaRPr lang="en-AU" i="1" dirty="0"/>
          </a:p>
          <a:p>
            <a:r>
              <a:rPr lang="en-AU" dirty="0" smtClean="0"/>
              <a:t>Everything we read of Mary shows a spirit of </a:t>
            </a:r>
            <a:r>
              <a:rPr lang="en-AU" dirty="0" smtClean="0"/>
              <a:t>humility: her </a:t>
            </a:r>
            <a:r>
              <a:rPr lang="en-AU" dirty="0" smtClean="0"/>
              <a:t>respect to the </a:t>
            </a:r>
            <a:r>
              <a:rPr lang="en-AU" i="1" dirty="0" smtClean="0"/>
              <a:t>gardener</a:t>
            </a:r>
            <a:r>
              <a:rPr lang="en-AU" dirty="0" smtClean="0"/>
              <a:t>, </a:t>
            </a:r>
            <a:r>
              <a:rPr lang="en-AU" dirty="0" smtClean="0"/>
              <a:t>her </a:t>
            </a:r>
            <a:r>
              <a:rPr lang="en-AU" dirty="0" smtClean="0"/>
              <a:t>relationship with the </a:t>
            </a:r>
            <a:r>
              <a:rPr lang="en-AU" dirty="0" smtClean="0"/>
              <a:t>disciples, ….</a:t>
            </a:r>
            <a:endParaRPr lang="en-AU" dirty="0" smtClean="0"/>
          </a:p>
        </p:txBody>
      </p:sp>
    </p:spTree>
    <p:extLst>
      <p:ext uri="{BB962C8B-B14F-4D97-AF65-F5344CB8AC3E}">
        <p14:creationId xmlns:p14="http://schemas.microsoft.com/office/powerpoint/2010/main" val="371208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Mary’s spirit of </a:t>
            </a:r>
            <a:r>
              <a:rPr lang="en-AU" b="1" dirty="0" smtClean="0">
                <a:solidFill>
                  <a:srgbClr val="FF0000"/>
                </a:solidFill>
              </a:rPr>
              <a:t>Humility</a:t>
            </a:r>
            <a:endParaRPr lang="en-AU" b="1" dirty="0">
              <a:solidFill>
                <a:srgbClr val="FF000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normAutofit/>
          </a:bodyPr>
          <a:lstStyle/>
          <a:p>
            <a:pPr marL="0" indent="0" algn="ctr">
              <a:buNone/>
            </a:pPr>
            <a:r>
              <a:rPr lang="en-AU" dirty="0"/>
              <a:t> “For whoever exalts himself will be humbled, and he who humbles himself will be exalted.” Luke 14:11. </a:t>
            </a:r>
            <a:endParaRPr lang="en-AU" dirty="0" smtClean="0"/>
          </a:p>
          <a:p>
            <a:pPr marL="0" indent="0" algn="ctr">
              <a:buNone/>
            </a:pPr>
            <a:endParaRPr lang="en-AU" dirty="0"/>
          </a:p>
          <a:p>
            <a:pPr marL="0" indent="0" algn="ctr">
              <a:buNone/>
            </a:pPr>
            <a:r>
              <a:rPr lang="en-AU" dirty="0" smtClean="0"/>
              <a:t>“</a:t>
            </a:r>
            <a:r>
              <a:rPr lang="en-AU" dirty="0"/>
              <a:t>Therefore humble yourselves under the mighty hand of God, that He may exalt you in due time.” 1 Peter 5:6.</a:t>
            </a:r>
          </a:p>
        </p:txBody>
      </p:sp>
    </p:spTree>
    <p:extLst>
      <p:ext uri="{BB962C8B-B14F-4D97-AF65-F5344CB8AC3E}">
        <p14:creationId xmlns:p14="http://schemas.microsoft.com/office/powerpoint/2010/main" val="3514668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l the Midwife Official Site | Watch Episodes, Character Bios,… - Post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54" y="348424"/>
            <a:ext cx="10883315" cy="61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9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Mary’s </a:t>
            </a:r>
            <a:r>
              <a:rPr lang="en-AU" b="1" dirty="0" smtClean="0">
                <a:solidFill>
                  <a:srgbClr val="FF0000"/>
                </a:solidFill>
              </a:rPr>
              <a:t>Service </a:t>
            </a:r>
            <a:r>
              <a:rPr lang="en-AU" dirty="0" smtClean="0"/>
              <a:t>heart</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lstStyle/>
          <a:p>
            <a:r>
              <a:rPr lang="en-AU" dirty="0" smtClean="0"/>
              <a:t>Mary served by giving financially and her time.</a:t>
            </a:r>
          </a:p>
          <a:p>
            <a:r>
              <a:rPr lang="en-AU" dirty="0" smtClean="0"/>
              <a:t>She was there before dawn on the day after Jesus’ burial</a:t>
            </a:r>
          </a:p>
          <a:p>
            <a:r>
              <a:rPr lang="en-AU" dirty="0" smtClean="0"/>
              <a:t>She stood at the tomb crying when “the disciples went back to their homes”.</a:t>
            </a:r>
          </a:p>
          <a:p>
            <a:r>
              <a:rPr lang="en-AU" dirty="0" smtClean="0"/>
              <a:t>She immediately did what Jesus asked of her in telling the “brothers” of his resurrection.</a:t>
            </a:r>
          </a:p>
          <a:p>
            <a:r>
              <a:rPr lang="en-AU" dirty="0" smtClean="0"/>
              <a:t>She was willing to find Jesus’ body and to return it.</a:t>
            </a:r>
          </a:p>
          <a:p>
            <a:r>
              <a:rPr lang="en-AU" dirty="0" smtClean="0"/>
              <a:t>………………</a:t>
            </a:r>
            <a:endParaRPr lang="en-AU" dirty="0"/>
          </a:p>
        </p:txBody>
      </p:sp>
    </p:spTree>
    <p:extLst>
      <p:ext uri="{BB962C8B-B14F-4D97-AF65-F5344CB8AC3E}">
        <p14:creationId xmlns:p14="http://schemas.microsoft.com/office/powerpoint/2010/main" val="11331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244" y="291973"/>
            <a:ext cx="11270401" cy="6339600"/>
          </a:xfrm>
        </p:spPr>
      </p:pic>
    </p:spTree>
    <p:extLst>
      <p:ext uri="{BB962C8B-B14F-4D97-AF65-F5344CB8AC3E}">
        <p14:creationId xmlns:p14="http://schemas.microsoft.com/office/powerpoint/2010/main" val="70270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But what does it mean to </a:t>
            </a:r>
            <a:r>
              <a:rPr lang="en-AU" i="1" dirty="0" smtClean="0"/>
              <a:t>Serve</a:t>
            </a:r>
            <a:r>
              <a:rPr lang="en-AU" dirty="0" smtClean="0"/>
              <a:t> God?</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normAutofit/>
          </a:bodyPr>
          <a:lstStyle/>
          <a:p>
            <a:pPr marL="0" indent="0">
              <a:buNone/>
            </a:pPr>
            <a:r>
              <a:rPr lang="en-AU" dirty="0"/>
              <a:t>Maybe the deepest and clearest answer is 1 Peter 4:11. </a:t>
            </a:r>
            <a:r>
              <a:rPr lang="en-AU" dirty="0" smtClean="0"/>
              <a:t/>
            </a:r>
            <a:br>
              <a:rPr lang="en-AU" dirty="0" smtClean="0"/>
            </a:br>
            <a:endParaRPr lang="en-AU" dirty="0" smtClean="0"/>
          </a:p>
          <a:p>
            <a:pPr marL="0" indent="0">
              <a:buNone/>
            </a:pPr>
            <a:r>
              <a:rPr lang="en-AU" i="1" dirty="0" smtClean="0"/>
              <a:t>“</a:t>
            </a:r>
            <a:r>
              <a:rPr lang="en-AU" i="1" dirty="0"/>
              <a:t>Whoever serves, as one who serves by the strength that God supplies — in order that in everything God may be glorified through Jesus Christ. To him belong glory and dominion forever and ever.”</a:t>
            </a:r>
          </a:p>
          <a:p>
            <a:pPr marL="0" indent="0">
              <a:buNone/>
            </a:pPr>
            <a:endParaRPr lang="en-AU" dirty="0"/>
          </a:p>
          <a:p>
            <a:pPr marL="0" indent="0">
              <a:buNone/>
            </a:pPr>
            <a:r>
              <a:rPr lang="en-AU" dirty="0" smtClean="0"/>
              <a:t>Every </a:t>
            </a:r>
            <a:r>
              <a:rPr lang="en-AU" dirty="0"/>
              <a:t>effort </a:t>
            </a:r>
            <a:r>
              <a:rPr lang="en-AU" dirty="0" smtClean="0"/>
              <a:t>to serve</a:t>
            </a:r>
            <a:r>
              <a:rPr lang="en-AU" dirty="0" smtClean="0"/>
              <a:t> </a:t>
            </a:r>
            <a:r>
              <a:rPr lang="en-AU" dirty="0"/>
              <a:t>of God, </a:t>
            </a:r>
            <a:r>
              <a:rPr lang="en-AU" dirty="0" smtClean="0"/>
              <a:t>should be a </a:t>
            </a:r>
            <a:r>
              <a:rPr lang="en-AU" dirty="0"/>
              <a:t>God-given effort</a:t>
            </a:r>
            <a:r>
              <a:rPr lang="en-AU" dirty="0" smtClean="0"/>
              <a:t>. Not effort for reward.</a:t>
            </a:r>
            <a:endParaRPr lang="en-AU" dirty="0"/>
          </a:p>
        </p:txBody>
      </p:sp>
    </p:spTree>
    <p:extLst>
      <p:ext uri="{BB962C8B-B14F-4D97-AF65-F5344CB8AC3E}">
        <p14:creationId xmlns:p14="http://schemas.microsoft.com/office/powerpoint/2010/main" val="83795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smtClean="0"/>
              <a:t>But what does it mean to </a:t>
            </a:r>
            <a:r>
              <a:rPr lang="en-AU" i="1" dirty="0" smtClean="0"/>
              <a:t>Serve</a:t>
            </a:r>
            <a:r>
              <a:rPr lang="en-AU" dirty="0" smtClean="0"/>
              <a:t> God?</a:t>
            </a:r>
            <a:endParaRPr lang="en-AU"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5" name="Content Placeholder 4"/>
          <p:cNvSpPr>
            <a:spLocks noGrp="1"/>
          </p:cNvSpPr>
          <p:nvPr>
            <p:ph idx="1"/>
          </p:nvPr>
        </p:nvSpPr>
        <p:spPr/>
        <p:txBody>
          <a:bodyPr>
            <a:normAutofit/>
          </a:bodyPr>
          <a:lstStyle/>
          <a:p>
            <a:pPr marL="0" indent="0">
              <a:buNone/>
            </a:pPr>
            <a:endParaRPr lang="en-AU" dirty="0"/>
          </a:p>
          <a:p>
            <a:pPr marL="0" indent="0">
              <a:buNone/>
            </a:pPr>
            <a:r>
              <a:rPr lang="en-AU" dirty="0" smtClean="0"/>
              <a:t>Sturgeon describes Service to God in the following way.</a:t>
            </a:r>
          </a:p>
          <a:p>
            <a:pPr marL="0" indent="0">
              <a:buNone/>
            </a:pPr>
            <a:endParaRPr lang="en-AU" dirty="0"/>
          </a:p>
          <a:p>
            <a:pPr marL="0" indent="0" algn="ctr">
              <a:buNone/>
            </a:pPr>
            <a:r>
              <a:rPr lang="en-AU" i="1" dirty="0"/>
              <a:t>Yes, serve God, but not by presuming to meet his need. He owns everything. He doesn’t need your supply. We call on him in need, not the other way around.</a:t>
            </a:r>
          </a:p>
        </p:txBody>
      </p:sp>
    </p:spTree>
    <p:extLst>
      <p:ext uri="{BB962C8B-B14F-4D97-AF65-F5344CB8AC3E}">
        <p14:creationId xmlns:p14="http://schemas.microsoft.com/office/powerpoint/2010/main" val="190115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DD805-3DE9-E10F-0A2A-57EF1C549824}"/>
              </a:ext>
            </a:extLst>
          </p:cNvPr>
          <p:cNvSpPr>
            <a:spLocks noGrp="1"/>
          </p:cNvSpPr>
          <p:nvPr>
            <p:ph type="title"/>
          </p:nvPr>
        </p:nvSpPr>
        <p:spPr/>
        <p:txBody>
          <a:bodyPr/>
          <a:lstStyle/>
          <a:p>
            <a:r>
              <a:rPr lang="en-GB" dirty="0">
                <a:latin typeface="Abadi" panose="020B0604020104020204" pitchFamily="34" charset="0"/>
              </a:rPr>
              <a:t>C</a:t>
            </a:r>
            <a:r>
              <a:rPr lang="en-GB" dirty="0" smtClean="0">
                <a:latin typeface="Abadi" panose="020B0604020104020204" pitchFamily="34" charset="0"/>
              </a:rPr>
              <a:t>hallenge </a:t>
            </a:r>
            <a:r>
              <a:rPr lang="en-GB" dirty="0" smtClean="0">
                <a:latin typeface="Abadi" panose="020B0604020104020204" pitchFamily="34" charset="0"/>
              </a:rPr>
              <a:t>from Last week.</a:t>
            </a:r>
            <a:endParaRPr lang="en-AU" dirty="0">
              <a:latin typeface="Abadi" panose="020B0604020104020204" pitchFamily="34" charset="0"/>
            </a:endParaRPr>
          </a:p>
        </p:txBody>
      </p:sp>
      <p:sp>
        <p:nvSpPr>
          <p:cNvPr id="3" name="Content Placeholder 2">
            <a:extLst>
              <a:ext uri="{FF2B5EF4-FFF2-40B4-BE49-F238E27FC236}">
                <a16:creationId xmlns:a16="http://schemas.microsoft.com/office/drawing/2014/main" id="{7AC3E1C8-38D9-AC1D-90D9-93EC219562F3}"/>
              </a:ext>
            </a:extLst>
          </p:cNvPr>
          <p:cNvSpPr>
            <a:spLocks noGrp="1"/>
          </p:cNvSpPr>
          <p:nvPr>
            <p:ph idx="1"/>
          </p:nvPr>
        </p:nvSpPr>
        <p:spPr/>
        <p:txBody>
          <a:bodyPr>
            <a:normAutofit/>
          </a:bodyPr>
          <a:lstStyle/>
          <a:p>
            <a:r>
              <a:rPr lang="en-GB" sz="4000" b="1" i="1" u="sng" dirty="0">
                <a:latin typeface="Abadi Extra Light" panose="020B0204020104020204" pitchFamily="34" charset="0"/>
              </a:rPr>
              <a:t>Have you earnestly met Christ recently? Pick up a bible if not</a:t>
            </a:r>
          </a:p>
          <a:p>
            <a:r>
              <a:rPr lang="en-GB" sz="4000" b="1" i="1" u="sng" dirty="0">
                <a:latin typeface="Abadi Extra Light" panose="020B0204020104020204" pitchFamily="34" charset="0"/>
              </a:rPr>
              <a:t>Have you intentionally invited the socially unwelcomed recently? Who is that for you?</a:t>
            </a:r>
            <a:endParaRPr lang="en-AU" sz="4000" b="1" i="1" u="sng" dirty="0">
              <a:latin typeface="Abadi Extra Light" panose="020B0204020104020204" pitchFamily="34" charset="0"/>
            </a:endParaRPr>
          </a:p>
        </p:txBody>
      </p:sp>
    </p:spTree>
    <p:extLst>
      <p:ext uri="{BB962C8B-B14F-4D97-AF65-F5344CB8AC3E}">
        <p14:creationId xmlns:p14="http://schemas.microsoft.com/office/powerpoint/2010/main" val="256088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44" y="292608"/>
            <a:ext cx="11264000" cy="6336000"/>
          </a:xfrm>
          <a:prstGeom prst="rect">
            <a:avLst/>
          </a:prstGeom>
        </p:spPr>
      </p:pic>
    </p:spTree>
    <p:extLst>
      <p:ext uri="{BB962C8B-B14F-4D97-AF65-F5344CB8AC3E}">
        <p14:creationId xmlns:p14="http://schemas.microsoft.com/office/powerpoint/2010/main" val="406160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91184" y="730387"/>
            <a:ext cx="10137648" cy="4380879"/>
          </a:xfrm>
          <a:prstGeom prst="rect">
            <a:avLst/>
          </a:prstGeom>
        </p:spPr>
        <p:txBody>
          <a:bodyPr wrap="square">
            <a:spAutoFit/>
          </a:bodyPr>
          <a:lstStyle/>
          <a:p>
            <a:pPr>
              <a:lnSpc>
                <a:spcPct val="107000"/>
              </a:lnSpc>
              <a:spcBef>
                <a:spcPts val="1200"/>
              </a:spcBef>
              <a:spcAft>
                <a:spcPts val="0"/>
              </a:spcAft>
            </a:pPr>
            <a:r>
              <a:rPr lang="en-AU"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Luke 8: 1-3</a:t>
            </a:r>
          </a:p>
          <a:p>
            <a:pPr>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After this, Jesus travelled about from one town and village to another, proclaiming the good news of the kingdom of God.</a:t>
            </a:r>
          </a:p>
          <a:p>
            <a:pPr>
              <a:lnSpc>
                <a:spcPct val="107000"/>
              </a:lnSpc>
              <a:spcAft>
                <a:spcPts val="800"/>
              </a:spcAft>
            </a:pPr>
            <a:r>
              <a:rPr lang="en-AU" sz="2800" baseline="30000" dirty="0">
                <a:latin typeface="Calibri" panose="020F0502020204030204" pitchFamily="34" charset="0"/>
                <a:ea typeface="Calibri" panose="020F0502020204030204" pitchFamily="34" charset="0"/>
                <a:cs typeface="Times New Roman" panose="02020603050405020304" pitchFamily="18" charset="0"/>
              </a:rPr>
              <a:t>2</a:t>
            </a:r>
            <a:r>
              <a:rPr lang="en-AU" sz="2800" dirty="0">
                <a:latin typeface="Calibri" panose="020F0502020204030204" pitchFamily="34" charset="0"/>
                <a:ea typeface="Calibri" panose="020F0502020204030204" pitchFamily="34" charset="0"/>
                <a:cs typeface="Times New Roman" panose="02020603050405020304" pitchFamily="18" charset="0"/>
              </a:rPr>
              <a:t> The Twelve were with him, and also some women who had been cured of evil spirits and diseases: Mary (called Magdalene) from whom seven demons had come out; Joanna the wife of Chuza, the manager of Herod’s household; Susanna; and many others. </a:t>
            </a:r>
          </a:p>
          <a:p>
            <a:pPr>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These women were helping to support them out of their own means.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6172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744" y="1106424"/>
            <a:ext cx="8510016" cy="3407536"/>
          </a:xfrm>
          <a:prstGeom prst="rect">
            <a:avLst/>
          </a:prstGeom>
        </p:spPr>
        <p:txBody>
          <a:bodyPr wrap="square">
            <a:spAutoFit/>
          </a:bodyPr>
          <a:lstStyle/>
          <a:p>
            <a:pPr>
              <a:lnSpc>
                <a:spcPct val="107000"/>
              </a:lnSpc>
              <a:spcBef>
                <a:spcPts val="1200"/>
              </a:spcBef>
              <a:spcAft>
                <a:spcPts val="0"/>
              </a:spcAft>
            </a:pPr>
            <a:r>
              <a:rPr lang="en-AU"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John 19: 25-27</a:t>
            </a:r>
          </a:p>
          <a:p>
            <a:pPr>
              <a:lnSpc>
                <a:spcPct val="107000"/>
              </a:lnSpc>
              <a:spcBef>
                <a:spcPts val="1200"/>
              </a:spcBef>
              <a:spcAft>
                <a:spcPts val="0"/>
              </a:spcAft>
            </a:pPr>
            <a:r>
              <a:rPr lang="en-AU" sz="2800" kern="0" baseline="30000" dirty="0">
                <a:latin typeface="Calibri" panose="020F0502020204030204" pitchFamily="34" charset="0"/>
                <a:ea typeface="Calibri" panose="020F0502020204030204" pitchFamily="34" charset="0"/>
                <a:cs typeface="Times New Roman" panose="02020603050405020304" pitchFamily="18" charset="0"/>
              </a:rPr>
              <a:t>25</a:t>
            </a:r>
            <a:r>
              <a:rPr lang="en-AU" sz="2800" kern="0" dirty="0">
                <a:latin typeface="Calibri" panose="020F0502020204030204" pitchFamily="34" charset="0"/>
                <a:ea typeface="Calibri" panose="020F0502020204030204" pitchFamily="34" charset="0"/>
                <a:cs typeface="Times New Roman" panose="02020603050405020304" pitchFamily="18" charset="0"/>
              </a:rPr>
              <a:t> Near the cross of Jesus stood his mother, his mother’s sister, Mary the wife of Clopas, and Mary Magdalene. </a:t>
            </a:r>
            <a:r>
              <a:rPr lang="en-AU" sz="2800" kern="0" baseline="30000" dirty="0">
                <a:latin typeface="Calibri" panose="020F0502020204030204" pitchFamily="34" charset="0"/>
                <a:ea typeface="Calibri" panose="020F0502020204030204" pitchFamily="34" charset="0"/>
                <a:cs typeface="Times New Roman" panose="02020603050405020304" pitchFamily="18" charset="0"/>
              </a:rPr>
              <a:t>26</a:t>
            </a:r>
            <a:r>
              <a:rPr lang="en-AU" sz="2800" kern="0" dirty="0">
                <a:latin typeface="Calibri" panose="020F0502020204030204" pitchFamily="34" charset="0"/>
                <a:ea typeface="Calibri" panose="020F0502020204030204" pitchFamily="34" charset="0"/>
                <a:cs typeface="Times New Roman" panose="02020603050405020304" pitchFamily="18" charset="0"/>
              </a:rPr>
              <a:t> When Jesus saw his mother there, and the disciple whom he loved standing nearby, he said to her, “Woman, here is your son,” </a:t>
            </a:r>
            <a:r>
              <a:rPr lang="en-AU" sz="2800" kern="0" baseline="30000" dirty="0">
                <a:latin typeface="Calibri" panose="020F0502020204030204" pitchFamily="34" charset="0"/>
                <a:ea typeface="Calibri" panose="020F0502020204030204" pitchFamily="34" charset="0"/>
                <a:cs typeface="Times New Roman" panose="02020603050405020304" pitchFamily="18" charset="0"/>
              </a:rPr>
              <a:t>27</a:t>
            </a:r>
            <a:r>
              <a:rPr lang="en-AU" sz="2800" kern="0" dirty="0">
                <a:latin typeface="Calibri" panose="020F0502020204030204" pitchFamily="34" charset="0"/>
                <a:ea typeface="Calibri" panose="020F0502020204030204" pitchFamily="34" charset="0"/>
                <a:cs typeface="Times New Roman" panose="02020603050405020304" pitchFamily="18" charset="0"/>
              </a:rPr>
              <a:t> and to the disciple, “Here is your mother.” From that time on, this disciple took her into his home.</a:t>
            </a:r>
            <a:endParaRPr lang="en-AU" sz="2800"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84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2512" y="512803"/>
            <a:ext cx="11504688" cy="6224974"/>
          </a:xfrm>
          <a:prstGeom prst="rect">
            <a:avLst/>
          </a:prstGeom>
        </p:spPr>
        <p:txBody>
          <a:bodyPr wrap="square">
            <a:spAutoFit/>
          </a:bodyPr>
          <a:lstStyle/>
          <a:p>
            <a:pPr>
              <a:lnSpc>
                <a:spcPct val="107000"/>
              </a:lnSpc>
              <a:spcBef>
                <a:spcPts val="1200"/>
              </a:spcBef>
              <a:spcAft>
                <a:spcPts val="0"/>
              </a:spcAft>
            </a:pPr>
            <a:r>
              <a:rPr lang="en-AU"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John 20: 1-2, 11-18</a:t>
            </a:r>
          </a:p>
          <a:p>
            <a:pPr>
              <a:lnSpc>
                <a:spcPct val="107000"/>
              </a:lnSpc>
              <a:spcAft>
                <a:spcPts val="800"/>
              </a:spcAft>
            </a:pPr>
            <a:r>
              <a:rPr lang="en-AU" sz="2800" dirty="0">
                <a:latin typeface="Calibri" panose="020F0502020204030204" pitchFamily="34" charset="0"/>
                <a:ea typeface="Calibri" panose="020F0502020204030204" pitchFamily="34" charset="0"/>
                <a:cs typeface="Times New Roman" panose="02020603050405020304" pitchFamily="18" charset="0"/>
              </a:rPr>
              <a:t>Early on the first day of the week, while it was still dark, Mary Magdalene went to the tomb and saw that the stone had been removed from the entrance. </a:t>
            </a:r>
            <a:r>
              <a:rPr lang="en-AU" sz="2800" baseline="30000" dirty="0">
                <a:latin typeface="Calibri" panose="020F0502020204030204" pitchFamily="34" charset="0"/>
                <a:ea typeface="Calibri" panose="020F0502020204030204" pitchFamily="34" charset="0"/>
                <a:cs typeface="Times New Roman" panose="02020603050405020304" pitchFamily="18" charset="0"/>
              </a:rPr>
              <a:t>2</a:t>
            </a:r>
            <a:r>
              <a:rPr lang="en-AU" sz="2800" dirty="0">
                <a:latin typeface="Calibri" panose="020F0502020204030204" pitchFamily="34" charset="0"/>
                <a:ea typeface="Calibri" panose="020F0502020204030204" pitchFamily="34" charset="0"/>
                <a:cs typeface="Times New Roman" panose="02020603050405020304" pitchFamily="18" charset="0"/>
              </a:rPr>
              <a:t> So she came running to Simon Peter and the other disciple, the one Jesus loved, and said, “They have taken the Lord out of the tomb, and we don’t know where they have put him!”</a:t>
            </a:r>
          </a:p>
          <a:p>
            <a:pPr>
              <a:lnSpc>
                <a:spcPct val="107000"/>
              </a:lnSpc>
              <a:spcAft>
                <a:spcPts val="800"/>
              </a:spcAft>
            </a:pPr>
            <a:r>
              <a:rPr lang="en-AU" sz="2800" baseline="30000" dirty="0">
                <a:latin typeface="Calibri" panose="020F0502020204030204" pitchFamily="34" charset="0"/>
                <a:ea typeface="Calibri" panose="020F0502020204030204" pitchFamily="34" charset="0"/>
                <a:cs typeface="Times New Roman" panose="02020603050405020304" pitchFamily="18" charset="0"/>
              </a:rPr>
              <a:t>11</a:t>
            </a:r>
            <a:r>
              <a:rPr lang="en-AU" sz="2800" dirty="0">
                <a:latin typeface="Calibri" panose="020F0502020204030204" pitchFamily="34" charset="0"/>
                <a:ea typeface="Calibri" panose="020F0502020204030204" pitchFamily="34" charset="0"/>
                <a:cs typeface="Times New Roman" panose="02020603050405020304" pitchFamily="18" charset="0"/>
              </a:rPr>
              <a:t> Now Mary stood outside the tomb crying. As she wept, she bent over to look into the tomb </a:t>
            </a:r>
            <a:r>
              <a:rPr lang="en-AU" sz="2800" baseline="30000" dirty="0">
                <a:latin typeface="Calibri" panose="020F0502020204030204" pitchFamily="34" charset="0"/>
                <a:ea typeface="Calibri" panose="020F0502020204030204" pitchFamily="34" charset="0"/>
                <a:cs typeface="Times New Roman" panose="02020603050405020304" pitchFamily="18" charset="0"/>
              </a:rPr>
              <a:t>12</a:t>
            </a:r>
            <a:r>
              <a:rPr lang="en-AU" sz="2800" dirty="0">
                <a:latin typeface="Calibri" panose="020F0502020204030204" pitchFamily="34" charset="0"/>
                <a:ea typeface="Calibri" panose="020F0502020204030204" pitchFamily="34" charset="0"/>
                <a:cs typeface="Times New Roman" panose="02020603050405020304" pitchFamily="18" charset="0"/>
              </a:rPr>
              <a:t> and saw two angels in white, seated where Jesus’ body had been, one at the head and the other at the foot.</a:t>
            </a:r>
          </a:p>
          <a:p>
            <a:pPr>
              <a:lnSpc>
                <a:spcPct val="107000"/>
              </a:lnSpc>
              <a:spcAft>
                <a:spcPts val="800"/>
              </a:spcAft>
            </a:pPr>
            <a:r>
              <a:rPr lang="en-AU" sz="2800" baseline="30000" dirty="0">
                <a:latin typeface="Calibri" panose="020F0502020204030204" pitchFamily="34" charset="0"/>
                <a:ea typeface="Calibri" panose="020F0502020204030204" pitchFamily="34" charset="0"/>
                <a:cs typeface="Times New Roman" panose="02020603050405020304" pitchFamily="18" charset="0"/>
              </a:rPr>
              <a:t>13</a:t>
            </a:r>
            <a:r>
              <a:rPr lang="en-AU" sz="2800" dirty="0">
                <a:latin typeface="Calibri" panose="020F0502020204030204" pitchFamily="34" charset="0"/>
                <a:ea typeface="Calibri" panose="020F0502020204030204" pitchFamily="34" charset="0"/>
                <a:cs typeface="Times New Roman" panose="02020603050405020304" pitchFamily="18" charset="0"/>
              </a:rPr>
              <a:t> They asked her, “Woman, why are you crying?”. “They have taken my Lord away,” she said, “and I don’t know </a:t>
            </a:r>
            <a:r>
              <a:rPr lang="en-AU" sz="2800" dirty="0" smtClean="0">
                <a:latin typeface="Calibri" panose="020F0502020204030204" pitchFamily="34" charset="0"/>
                <a:ea typeface="Calibri" panose="020F0502020204030204" pitchFamily="34" charset="0"/>
                <a:cs typeface="Times New Roman" panose="02020603050405020304" pitchFamily="18" charset="0"/>
              </a:rPr>
              <a:t>where they </a:t>
            </a:r>
            <a:r>
              <a:rPr lang="en-AU" sz="2800" dirty="0">
                <a:latin typeface="Calibri" panose="020F0502020204030204" pitchFamily="34" charset="0"/>
                <a:ea typeface="Calibri" panose="020F0502020204030204" pitchFamily="34" charset="0"/>
                <a:cs typeface="Times New Roman" panose="02020603050405020304" pitchFamily="18" charset="0"/>
              </a:rPr>
              <a:t>have put him.” </a:t>
            </a:r>
            <a:r>
              <a:rPr lang="en-AU" sz="2800" baseline="30000" dirty="0">
                <a:latin typeface="Calibri" panose="020F0502020204030204" pitchFamily="34" charset="0"/>
                <a:ea typeface="Calibri" panose="020F0502020204030204" pitchFamily="34" charset="0"/>
                <a:cs typeface="Times New Roman" panose="02020603050405020304" pitchFamily="18" charset="0"/>
              </a:rPr>
              <a:t>14</a:t>
            </a:r>
            <a:r>
              <a:rPr lang="en-AU" sz="2800" dirty="0">
                <a:latin typeface="Calibri" panose="020F0502020204030204" pitchFamily="34" charset="0"/>
                <a:ea typeface="Calibri" panose="020F0502020204030204" pitchFamily="34" charset="0"/>
                <a:cs typeface="Times New Roman" panose="02020603050405020304" pitchFamily="18" charset="0"/>
              </a:rPr>
              <a:t> At this, she turned </a:t>
            </a:r>
            <a:r>
              <a:rPr lang="en-AU" sz="2800" dirty="0" smtClean="0">
                <a:latin typeface="Calibri" panose="020F0502020204030204" pitchFamily="34" charset="0"/>
                <a:ea typeface="Calibri" panose="020F0502020204030204" pitchFamily="34" charset="0"/>
                <a:cs typeface="Times New Roman" panose="02020603050405020304" pitchFamily="18" charset="0"/>
              </a:rPr>
              <a:t>around </a:t>
            </a:r>
            <a:r>
              <a:rPr lang="en-AU" sz="2800" dirty="0">
                <a:latin typeface="Calibri" panose="020F0502020204030204" pitchFamily="34" charset="0"/>
                <a:ea typeface="Calibri" panose="020F0502020204030204" pitchFamily="34" charset="0"/>
                <a:cs typeface="Times New Roman" panose="02020603050405020304" pitchFamily="18" charset="0"/>
              </a:rPr>
              <a:t>and saw Jesus standing there, but she did not realize that it was Jesus</a:t>
            </a:r>
            <a:r>
              <a:rPr lang="en-AU" sz="2800" dirty="0" smtClean="0">
                <a:latin typeface="Calibri" panose="020F0502020204030204" pitchFamily="34" charset="0"/>
                <a:ea typeface="Calibri" panose="020F0502020204030204" pitchFamily="34" charset="0"/>
                <a:cs typeface="Times New Roman" panose="02020603050405020304" pitchFamily="18" charset="0"/>
              </a:rPr>
              <a:t>.</a:t>
            </a:r>
            <a:endParaRPr lang="en-AU"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83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5416" y="365760"/>
            <a:ext cx="10665168" cy="5302927"/>
          </a:xfrm>
          <a:prstGeom prst="rect">
            <a:avLst/>
          </a:prstGeom>
        </p:spPr>
        <p:txBody>
          <a:bodyPr wrap="square">
            <a:spAutoFit/>
          </a:bodyPr>
          <a:lstStyle/>
          <a:p>
            <a:pPr>
              <a:lnSpc>
                <a:spcPct val="107000"/>
              </a:lnSpc>
              <a:spcBef>
                <a:spcPts val="1200"/>
              </a:spcBef>
              <a:spcAft>
                <a:spcPts val="0"/>
              </a:spcAft>
            </a:pPr>
            <a:r>
              <a:rPr lang="en-AU"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John 20: 1-2, 11-18</a:t>
            </a:r>
          </a:p>
          <a:p>
            <a:pPr>
              <a:lnSpc>
                <a:spcPct val="107000"/>
              </a:lnSpc>
              <a:spcAft>
                <a:spcPts val="800"/>
              </a:spcAft>
            </a:pPr>
            <a:r>
              <a:rPr lang="en-AU" sz="2800" baseline="30000" dirty="0" smtClean="0">
                <a:latin typeface="Calibri" panose="020F0502020204030204" pitchFamily="34" charset="0"/>
                <a:ea typeface="Calibri" panose="020F0502020204030204" pitchFamily="34" charset="0"/>
                <a:cs typeface="Times New Roman" panose="02020603050405020304" pitchFamily="18" charset="0"/>
              </a:rPr>
              <a:t>15</a:t>
            </a:r>
            <a:r>
              <a:rPr lang="en-AU" sz="2800" dirty="0" smtClean="0">
                <a:latin typeface="Calibri" panose="020F0502020204030204" pitchFamily="34" charset="0"/>
                <a:ea typeface="Calibri" panose="020F0502020204030204" pitchFamily="34" charset="0"/>
                <a:cs typeface="Times New Roman" panose="02020603050405020304" pitchFamily="18" charset="0"/>
              </a:rPr>
              <a:t> </a:t>
            </a:r>
            <a:r>
              <a:rPr lang="en-AU" sz="2800" dirty="0">
                <a:latin typeface="Calibri" panose="020F0502020204030204" pitchFamily="34" charset="0"/>
                <a:ea typeface="Calibri" panose="020F0502020204030204" pitchFamily="34" charset="0"/>
                <a:cs typeface="Times New Roman" panose="02020603050405020304" pitchFamily="18" charset="0"/>
              </a:rPr>
              <a:t>He asked her, “Woman, why are you crying? Who is it you are looking for</a:t>
            </a:r>
            <a:r>
              <a:rPr lang="en-AU" sz="2800" dirty="0" smtClean="0">
                <a:latin typeface="Calibri" panose="020F0502020204030204" pitchFamily="34" charset="0"/>
                <a:ea typeface="Calibri" panose="020F0502020204030204" pitchFamily="34" charset="0"/>
                <a:cs typeface="Times New Roman" panose="02020603050405020304" pitchFamily="18" charset="0"/>
              </a:rPr>
              <a:t>?” Thinking </a:t>
            </a:r>
            <a:r>
              <a:rPr lang="en-AU" sz="2800" dirty="0">
                <a:latin typeface="Calibri" panose="020F0502020204030204" pitchFamily="34" charset="0"/>
                <a:ea typeface="Calibri" panose="020F0502020204030204" pitchFamily="34" charset="0"/>
                <a:cs typeface="Times New Roman" panose="02020603050405020304" pitchFamily="18" charset="0"/>
              </a:rPr>
              <a:t>he was the gardener, she said, “Sir, if you have carried him away, tell me where you have put him, and I will get him.”</a:t>
            </a:r>
          </a:p>
          <a:p>
            <a:pPr>
              <a:lnSpc>
                <a:spcPct val="107000"/>
              </a:lnSpc>
              <a:spcAft>
                <a:spcPts val="800"/>
              </a:spcAft>
            </a:pPr>
            <a:r>
              <a:rPr lang="en-AU" sz="2800" baseline="30000" dirty="0">
                <a:latin typeface="Calibri" panose="020F0502020204030204" pitchFamily="34" charset="0"/>
                <a:ea typeface="Calibri" panose="020F0502020204030204" pitchFamily="34" charset="0"/>
                <a:cs typeface="Times New Roman" panose="02020603050405020304" pitchFamily="18" charset="0"/>
              </a:rPr>
              <a:t>16</a:t>
            </a:r>
            <a:r>
              <a:rPr lang="en-AU" sz="2800" dirty="0">
                <a:latin typeface="Calibri" panose="020F0502020204030204" pitchFamily="34" charset="0"/>
                <a:ea typeface="Calibri" panose="020F0502020204030204" pitchFamily="34" charset="0"/>
                <a:cs typeface="Times New Roman" panose="02020603050405020304" pitchFamily="18" charset="0"/>
              </a:rPr>
              <a:t> Jesus said to her, “Mary.” She turned toward him and cried out in Aramaic, “Rabboni!” (which means “Teacher</a:t>
            </a:r>
            <a:r>
              <a:rPr lang="en-AU" sz="2800" dirty="0" smtClean="0">
                <a:latin typeface="Calibri" panose="020F0502020204030204" pitchFamily="34" charset="0"/>
                <a:ea typeface="Calibri" panose="020F0502020204030204" pitchFamily="34" charset="0"/>
                <a:cs typeface="Times New Roman" panose="02020603050405020304" pitchFamily="18" charset="0"/>
              </a:rPr>
              <a:t>”). </a:t>
            </a:r>
            <a:r>
              <a:rPr lang="en-AU" sz="2800" baseline="30000" dirty="0" smtClean="0">
                <a:latin typeface="Calibri" panose="020F0502020204030204" pitchFamily="34" charset="0"/>
                <a:ea typeface="Calibri" panose="020F0502020204030204" pitchFamily="34" charset="0"/>
                <a:cs typeface="Times New Roman" panose="02020603050405020304" pitchFamily="18" charset="0"/>
              </a:rPr>
              <a:t>17</a:t>
            </a:r>
            <a:r>
              <a:rPr lang="en-AU" sz="2800" dirty="0" smtClean="0">
                <a:latin typeface="Calibri" panose="020F0502020204030204" pitchFamily="34" charset="0"/>
                <a:ea typeface="Calibri" panose="020F0502020204030204" pitchFamily="34" charset="0"/>
                <a:cs typeface="Times New Roman" panose="02020603050405020304" pitchFamily="18" charset="0"/>
              </a:rPr>
              <a:t> </a:t>
            </a:r>
            <a:r>
              <a:rPr lang="en-AU" sz="2800" dirty="0">
                <a:latin typeface="Calibri" panose="020F0502020204030204" pitchFamily="34" charset="0"/>
                <a:ea typeface="Calibri" panose="020F0502020204030204" pitchFamily="34" charset="0"/>
                <a:cs typeface="Times New Roman" panose="02020603050405020304" pitchFamily="18" charset="0"/>
              </a:rPr>
              <a:t>Jesus said, “Do not hold on to me, for I have not yet ascended to the Father. Go instead to my brothers and tell them, ‘I am ascending to my Father and your Father, to my God and your God.’”</a:t>
            </a:r>
          </a:p>
          <a:p>
            <a:pPr>
              <a:lnSpc>
                <a:spcPct val="107000"/>
              </a:lnSpc>
              <a:spcAft>
                <a:spcPts val="800"/>
              </a:spcAft>
            </a:pPr>
            <a:r>
              <a:rPr lang="en-AU" sz="2800" baseline="30000" dirty="0">
                <a:latin typeface="Calibri" panose="020F0502020204030204" pitchFamily="34" charset="0"/>
                <a:ea typeface="Calibri" panose="020F0502020204030204" pitchFamily="34" charset="0"/>
                <a:cs typeface="Times New Roman" panose="02020603050405020304" pitchFamily="18" charset="0"/>
              </a:rPr>
              <a:t>18</a:t>
            </a:r>
            <a:r>
              <a:rPr lang="en-AU" sz="2800" dirty="0">
                <a:latin typeface="Calibri" panose="020F0502020204030204" pitchFamily="34" charset="0"/>
                <a:ea typeface="Calibri" panose="020F0502020204030204" pitchFamily="34" charset="0"/>
                <a:cs typeface="Times New Roman" panose="02020603050405020304" pitchFamily="18" charset="0"/>
              </a:rPr>
              <a:t> Mary Magdalene went </a:t>
            </a:r>
            <a:r>
              <a:rPr lang="en-AU" sz="2800" dirty="0" smtClean="0">
                <a:latin typeface="Calibri" panose="020F0502020204030204" pitchFamily="34" charset="0"/>
                <a:ea typeface="Calibri" panose="020F0502020204030204" pitchFamily="34" charset="0"/>
                <a:cs typeface="Times New Roman" panose="02020603050405020304" pitchFamily="18" charset="0"/>
              </a:rPr>
              <a:t>to the </a:t>
            </a:r>
            <a:r>
              <a:rPr lang="en-AU" sz="2800" dirty="0">
                <a:latin typeface="Calibri" panose="020F0502020204030204" pitchFamily="34" charset="0"/>
                <a:ea typeface="Calibri" panose="020F0502020204030204" pitchFamily="34" charset="0"/>
                <a:cs typeface="Times New Roman" panose="02020603050405020304" pitchFamily="18" charset="0"/>
              </a:rPr>
              <a:t>disciples </a:t>
            </a:r>
            <a:r>
              <a:rPr lang="en-AU" sz="2800" dirty="0" smtClean="0">
                <a:latin typeface="Calibri" panose="020F0502020204030204" pitchFamily="34" charset="0"/>
                <a:ea typeface="Calibri" panose="020F0502020204030204" pitchFamily="34" charset="0"/>
                <a:cs typeface="Times New Roman" panose="02020603050405020304" pitchFamily="18" charset="0"/>
              </a:rPr>
              <a:t>with the </a:t>
            </a:r>
            <a:r>
              <a:rPr lang="en-AU" sz="2800" dirty="0">
                <a:latin typeface="Calibri" panose="020F0502020204030204" pitchFamily="34" charset="0"/>
                <a:ea typeface="Calibri" panose="020F0502020204030204" pitchFamily="34" charset="0"/>
                <a:cs typeface="Times New Roman" panose="02020603050405020304" pitchFamily="18" charset="0"/>
              </a:rPr>
              <a:t>news: “I have seen the Lord!” And </a:t>
            </a:r>
            <a:r>
              <a:rPr lang="en-AU" sz="2800" dirty="0" smtClean="0">
                <a:latin typeface="Calibri" panose="020F0502020204030204" pitchFamily="34" charset="0"/>
                <a:ea typeface="Calibri" panose="020F0502020204030204" pitchFamily="34" charset="0"/>
                <a:cs typeface="Times New Roman" panose="02020603050405020304" pitchFamily="18" charset="0"/>
              </a:rPr>
              <a:t>she </a:t>
            </a:r>
            <a:r>
              <a:rPr lang="en-AU" sz="2800" dirty="0">
                <a:latin typeface="Calibri" panose="020F0502020204030204" pitchFamily="34" charset="0"/>
                <a:ea typeface="Calibri" panose="020F0502020204030204" pitchFamily="34" charset="0"/>
                <a:cs typeface="Times New Roman" panose="02020603050405020304" pitchFamily="18" charset="0"/>
              </a:rPr>
              <a:t>told them that he had said these things to her.</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173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7225" t="75200"/>
          <a:stretch/>
        </p:blipFill>
        <p:spPr>
          <a:xfrm>
            <a:off x="6976872" y="5157216"/>
            <a:ext cx="5215128" cy="1700784"/>
          </a:xfrm>
          <a:prstGeom prst="rect">
            <a:avLst/>
          </a:prstGeom>
        </p:spPr>
      </p:pic>
      <p:sp>
        <p:nvSpPr>
          <p:cNvPr id="3" name="Title 2"/>
          <p:cNvSpPr>
            <a:spLocks noGrp="1"/>
          </p:cNvSpPr>
          <p:nvPr>
            <p:ph type="title"/>
          </p:nvPr>
        </p:nvSpPr>
        <p:spPr/>
        <p:txBody>
          <a:bodyPr/>
          <a:lstStyle/>
          <a:p>
            <a:r>
              <a:rPr lang="en-AU" dirty="0" smtClean="0"/>
              <a:t>What is a Christian?</a:t>
            </a:r>
            <a:endParaRPr lang="en-AU" dirty="0"/>
          </a:p>
        </p:txBody>
      </p:sp>
      <p:sp>
        <p:nvSpPr>
          <p:cNvPr id="4" name="Content Placeholder 3"/>
          <p:cNvSpPr>
            <a:spLocks noGrp="1"/>
          </p:cNvSpPr>
          <p:nvPr>
            <p:ph idx="1"/>
          </p:nvPr>
        </p:nvSpPr>
        <p:spPr/>
        <p:txBody>
          <a:bodyPr/>
          <a:lstStyle/>
          <a:p>
            <a:endParaRPr lang="en-AU" dirty="0"/>
          </a:p>
        </p:txBody>
      </p:sp>
    </p:spTree>
    <p:extLst>
      <p:ext uri="{BB962C8B-B14F-4D97-AF65-F5344CB8AC3E}">
        <p14:creationId xmlns:p14="http://schemas.microsoft.com/office/powerpoint/2010/main" val="3610083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1194</Words>
  <Application>Microsoft Office PowerPoint</Application>
  <PresentationFormat>Widescreen</PresentationFormat>
  <Paragraphs>64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Abadi</vt:lpstr>
      <vt:lpstr>Abadi Extra Light</vt:lpstr>
      <vt:lpstr>Arial</vt:lpstr>
      <vt:lpstr>Calibri</vt:lpstr>
      <vt:lpstr>Calibri Light</vt:lpstr>
      <vt:lpstr>Times New Roman</vt:lpstr>
      <vt:lpstr>Office Theme</vt:lpstr>
      <vt:lpstr>PowerPoint Presentation</vt:lpstr>
      <vt:lpstr>PowerPoint Presentation</vt:lpstr>
      <vt:lpstr>Challenge from Last week.</vt:lpstr>
      <vt:lpstr>PowerPoint Presentation</vt:lpstr>
      <vt:lpstr>PowerPoint Presentation</vt:lpstr>
      <vt:lpstr>PowerPoint Presentation</vt:lpstr>
      <vt:lpstr>PowerPoint Presentation</vt:lpstr>
      <vt:lpstr>PowerPoint Presentation</vt:lpstr>
      <vt:lpstr>What is a Christian?</vt:lpstr>
      <vt:lpstr>What is a Christian?</vt:lpstr>
      <vt:lpstr>Devotion results from the natural outpouring of gratitude to God for His gift of Life to us</vt:lpstr>
      <vt:lpstr>PowerPoint Presentation</vt:lpstr>
      <vt:lpstr>Mary’s passion to Obey</vt:lpstr>
      <vt:lpstr>Mary’s passion to Obey – was out of love</vt:lpstr>
      <vt:lpstr>PowerPoint Presentation</vt:lpstr>
      <vt:lpstr>Mary’s spirit of Humility</vt:lpstr>
      <vt:lpstr>Mary’s spirit of Humility</vt:lpstr>
      <vt:lpstr>PowerPoint Presentation</vt:lpstr>
      <vt:lpstr>Mary’s Service heart</vt:lpstr>
      <vt:lpstr>But what does it mean to Serve God?</vt:lpstr>
      <vt:lpstr>But what does it mean to Serve God?</vt:lpstr>
    </vt:vector>
  </TitlesOfParts>
  <Company>Victoria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Adams</dc:creator>
  <cp:lastModifiedBy>Philip Adams</cp:lastModifiedBy>
  <cp:revision>40</cp:revision>
  <dcterms:created xsi:type="dcterms:W3CDTF">2024-01-16T00:09:13Z</dcterms:created>
  <dcterms:modified xsi:type="dcterms:W3CDTF">2024-01-20T21:16:42Z</dcterms:modified>
</cp:coreProperties>
</file>